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1"/>
    <p:sldMasterId id="2147483714" r:id="rId2"/>
  </p:sldMasterIdLst>
  <p:notesMasterIdLst>
    <p:notesMasterId r:id="rId12"/>
  </p:notesMasterIdLst>
  <p:sldIdLst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788"/>
    <p:restoredTop sz="96296"/>
  </p:normalViewPr>
  <p:slideViewPr>
    <p:cSldViewPr snapToGrid="0" snapToObjects="1">
      <p:cViewPr varScale="1">
        <p:scale>
          <a:sx n="86" d="100"/>
          <a:sy n="86" d="100"/>
        </p:scale>
        <p:origin x="80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1D059-82BE-C346-AEA9-3C9FD560E319}" type="datetimeFigureOut">
              <a:rPr lang="es-MX" smtClean="0"/>
              <a:t>25/10/2022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D20042-ED67-A14F-A269-F369B93F66B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0459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52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94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89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511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5511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4920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89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758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489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804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96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937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72630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C04E684-10F4-4CC3-A0B9-F03AA7BE37C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1425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6811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941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827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306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426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60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266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298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283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30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01" r:id="rId5"/>
    <p:sldLayoutId id="2147483702" r:id="rId6"/>
    <p:sldLayoutId id="2147483708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1845F5A-061D-4825-9AE9-D7794091C6CF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874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D8C4FD-A143-8D7A-02AC-C2740589C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1554" y="4473117"/>
            <a:ext cx="4323736" cy="438096"/>
          </a:xfrm>
        </p:spPr>
        <p:txBody>
          <a:bodyPr>
            <a:normAutofit fontScale="90000"/>
          </a:bodyPr>
          <a:lstStyle/>
          <a:p>
            <a:r>
              <a:rPr lang="es-MX" sz="2800" b="1" dirty="0">
                <a:latin typeface="Tw Cen MT" panose="020B0602020104020603" pitchFamily="34" charset="0"/>
              </a:rPr>
              <a:t>Tema: Opiáceos y Sedentes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D051BFD-556C-4F53-4CAA-AE69D08AE674}"/>
              </a:ext>
            </a:extLst>
          </p:cNvPr>
          <p:cNvSpPr txBox="1"/>
          <p:nvPr/>
        </p:nvSpPr>
        <p:spPr>
          <a:xfrm>
            <a:off x="2168011" y="2995789"/>
            <a:ext cx="83328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latin typeface="Tw Cen MT" panose="020B0602020104020603" pitchFamily="34" charset="0"/>
              </a:rPr>
              <a:t>Licenciatura Trimestre1º</a:t>
            </a:r>
          </a:p>
          <a:p>
            <a:r>
              <a:rPr lang="es-MX" sz="2400" b="1" dirty="0">
                <a:latin typeface="Tw Cen MT" panose="020B0602020104020603" pitchFamily="34" charset="0"/>
              </a:rPr>
              <a:t>Asignatura: Taller Profesional I Filosofía Humanitas y Cerebro</a:t>
            </a:r>
          </a:p>
          <a:p>
            <a:r>
              <a:rPr lang="es-MX" sz="2400" b="1" dirty="0">
                <a:latin typeface="Tw Cen MT" panose="020B0602020104020603" pitchFamily="34" charset="0"/>
              </a:rPr>
              <a:t>Profesor Héctor Marín Ruiz</a:t>
            </a:r>
          </a:p>
          <a:p>
            <a:endParaRPr lang="es-MX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304ACFB-764E-58D3-017B-CDC18E7C3C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7361" y="623578"/>
            <a:ext cx="2717278" cy="2355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46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21A4066-B261-49FE-952E-A0FE3EE75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381B4579-E2EA-4BD7-94FF-0A0BEE135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8C06E363-8910-CA4B-B546-63E82B847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3530157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Opiáceos </a:t>
            </a: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81958111-BC13-4D45-AB27-0C2C83F9BA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3290643-6481-D243-A760-C400C759D2BC}"/>
              </a:ext>
            </a:extLst>
          </p:cNvPr>
          <p:cNvSpPr txBox="1"/>
          <p:nvPr/>
        </p:nvSpPr>
        <p:spPr>
          <a:xfrm>
            <a:off x="1451581" y="2015732"/>
            <a:ext cx="3526523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/>
              <a:t>El Opio es conocido desde la más remota antigüedad. Los efectos psicotrópicos, adicción y dependencia que producen el opio y sus derivados están bien documentados desde la Odiesa de Homero (Siglo VIII a.C).</a:t>
            </a:r>
          </a:p>
          <a:p>
            <a:pPr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/>
              <a:t>Droga analgésica narcótica que se extrae de la amapola.</a:t>
            </a:r>
          </a:p>
          <a:p>
            <a:pPr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/>
          </a:p>
          <a:p>
            <a:pPr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/>
          </a:p>
          <a:p>
            <a:pPr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/>
          </a:p>
          <a:p>
            <a:pPr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/>
          </a:p>
        </p:txBody>
      </p:sp>
      <p:grpSp>
        <p:nvGrpSpPr>
          <p:cNvPr id="1037" name="Group 1036">
            <a:extLst>
              <a:ext uri="{FF2B5EF4-FFF2-40B4-BE49-F238E27FC236}">
                <a16:creationId xmlns:a16="http://schemas.microsoft.com/office/drawing/2014/main" id="{82188758-E18A-4CE5-9D03-F4BF5D887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46003" y="583365"/>
            <a:chExt cx="6091790" cy="5181928"/>
          </a:xfrm>
        </p:grpSpPr>
        <p:sp>
          <p:nvSpPr>
            <p:cNvPr id="1038" name="Rectangle 1037">
              <a:extLst>
                <a:ext uri="{FF2B5EF4-FFF2-40B4-BE49-F238E27FC236}">
                  <a16:creationId xmlns:a16="http://schemas.microsoft.com/office/drawing/2014/main" id="{821513DD-C15F-4381-AEA6-ED9E5E218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46003" y="583365"/>
              <a:ext cx="609179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9" name="Rectangle 1038">
              <a:extLst>
                <a:ext uri="{FF2B5EF4-FFF2-40B4-BE49-F238E27FC236}">
                  <a16:creationId xmlns:a16="http://schemas.microsoft.com/office/drawing/2014/main" id="{CED2DE01-7F43-4858-85FC-27022DA78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64828" y="915807"/>
              <a:ext cx="54617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Estudian los opiáceos naturales del cerebro para crear drogas no adictivas  - Infobae">
            <a:extLst>
              <a:ext uri="{FF2B5EF4-FFF2-40B4-BE49-F238E27FC236}">
                <a16:creationId xmlns:a16="http://schemas.microsoft.com/office/drawing/2014/main" id="{D21E2B1E-10BF-CF40-A9F3-7869B137CF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6" r="1299" b="-2"/>
          <a:stretch/>
        </p:blipFill>
        <p:spPr bwMode="auto">
          <a:xfrm>
            <a:off x="6093926" y="1116345"/>
            <a:ext cx="4821551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040">
            <a:extLst>
              <a:ext uri="{FF2B5EF4-FFF2-40B4-BE49-F238E27FC236}">
                <a16:creationId xmlns:a16="http://schemas.microsoft.com/office/drawing/2014/main" id="{D42F4933-2ECF-4EE5-BCE4-F19E3CA609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043" name="Straight Connector 1042">
            <a:extLst>
              <a:ext uri="{FF2B5EF4-FFF2-40B4-BE49-F238E27FC236}">
                <a16:creationId xmlns:a16="http://schemas.microsoft.com/office/drawing/2014/main" id="{C6FAC23C-014D-4AC5-AD1B-36F7D0E7EF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5942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5BB14454-D00C-4958-BB39-F5F9F3ACD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57" name="Straight Connector 2056">
            <a:extLst>
              <a:ext uri="{FF2B5EF4-FFF2-40B4-BE49-F238E27FC236}">
                <a16:creationId xmlns:a16="http://schemas.microsoft.com/office/drawing/2014/main" id="{28A657A7-C4E5-425B-98FA-BB817FF7B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8029" y="1847088"/>
            <a:ext cx="352036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5E5846D7-8F3F-0F49-8F24-FE204A60C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030" y="804520"/>
            <a:ext cx="3520367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Morfina</a:t>
            </a:r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A1084370-0E70-4003-9787-3490FCC20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2061" name="Group 2060">
            <a:extLst>
              <a:ext uri="{FF2B5EF4-FFF2-40B4-BE49-F238E27FC236}">
                <a16:creationId xmlns:a16="http://schemas.microsoft.com/office/drawing/2014/main" id="{2B7C66D2-22E8-4E8F-829B-050BFA7C86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7" y="482171"/>
            <a:ext cx="6104331" cy="5149101"/>
            <a:chOff x="7463259" y="583365"/>
            <a:chExt cx="6104330" cy="5181928"/>
          </a:xfrm>
        </p:grpSpPr>
        <p:sp>
          <p:nvSpPr>
            <p:cNvPr id="2062" name="Rectangle 2061">
              <a:extLst>
                <a:ext uri="{FF2B5EF4-FFF2-40B4-BE49-F238E27FC236}">
                  <a16:creationId xmlns:a16="http://schemas.microsoft.com/office/drawing/2014/main" id="{F0B78D6F-1F61-4DBB-8F5A-934BB850D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610433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3" name="Rectangle 2062">
              <a:extLst>
                <a:ext uri="{FF2B5EF4-FFF2-40B4-BE49-F238E27FC236}">
                  <a16:creationId xmlns:a16="http://schemas.microsoft.com/office/drawing/2014/main" id="{23EA261D-1F8C-4BE5-8586-3C1CC5CE80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5471354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50" name="Picture 2" descr="Un narcótico como la morfina pero sin efectos secundarios">
            <a:extLst>
              <a:ext uri="{FF2B5EF4-FFF2-40B4-BE49-F238E27FC236}">
                <a16:creationId xmlns:a16="http://schemas.microsoft.com/office/drawing/2014/main" id="{FC625443-0E01-B14D-B23D-9E9C35F3A0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19" b="1"/>
          <a:stretch/>
        </p:blipFill>
        <p:spPr bwMode="auto">
          <a:xfrm>
            <a:off x="1271223" y="1116345"/>
            <a:ext cx="4825148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191386DD-94CA-9A48-B757-B7B45564F521}"/>
              </a:ext>
            </a:extLst>
          </p:cNvPr>
          <p:cNvSpPr txBox="1"/>
          <p:nvPr/>
        </p:nvSpPr>
        <p:spPr>
          <a:xfrm>
            <a:off x="7218029" y="2015732"/>
            <a:ext cx="3520368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/>
              <a:t>Es un alcaloide fenantreno del opio, sustancia controlada, opioide agonista utilizada en premedicación, anestesia, analgesia, tratamiento del dolor asociado a la isquemia miocárdica y para la disnea asociada al fracaso ventricular izquierdo agudo y edema pulmonar. Es un polvo blanco, cristalino, inodoro y soluble en agua. 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/>
          </a:p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/>
          </a:p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/>
          </a:p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/>
          </a:p>
        </p:txBody>
      </p:sp>
      <p:pic>
        <p:nvPicPr>
          <p:cNvPr id="2065" name="Picture 2064">
            <a:extLst>
              <a:ext uri="{FF2B5EF4-FFF2-40B4-BE49-F238E27FC236}">
                <a16:creationId xmlns:a16="http://schemas.microsoft.com/office/drawing/2014/main" id="{3635D2BC-4EDA-4A3E-83BF-035608099B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67" name="Straight Connector 2066">
            <a:extLst>
              <a:ext uri="{FF2B5EF4-FFF2-40B4-BE49-F238E27FC236}">
                <a16:creationId xmlns:a16="http://schemas.microsoft.com/office/drawing/2014/main" id="{A3C86EB9-7FA9-42F7-B348-A7FD17436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9586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021A4066-B261-49FE-952E-A0FE3EE75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57" name="Straight Connector 2056">
            <a:extLst>
              <a:ext uri="{FF2B5EF4-FFF2-40B4-BE49-F238E27FC236}">
                <a16:creationId xmlns:a16="http://schemas.microsoft.com/office/drawing/2014/main" id="{381B4579-E2EA-4BD7-94FF-0A0BEE135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48320682-AAFC-0D40-B036-534D5B1CD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3530157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Heroína </a:t>
            </a:r>
          </a:p>
        </p:txBody>
      </p:sp>
      <p:sp>
        <p:nvSpPr>
          <p:cNvPr id="2059" name="Rectangle 2058">
            <a:extLst>
              <a:ext uri="{FF2B5EF4-FFF2-40B4-BE49-F238E27FC236}">
                <a16:creationId xmlns:a16="http://schemas.microsoft.com/office/drawing/2014/main" id="{81958111-BC13-4D45-AB27-0C2C83F9BA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F76B46E-A632-EF47-8DD8-240816825558}"/>
              </a:ext>
            </a:extLst>
          </p:cNvPr>
          <p:cNvSpPr txBox="1"/>
          <p:nvPr/>
        </p:nvSpPr>
        <p:spPr>
          <a:xfrm>
            <a:off x="1451581" y="2015732"/>
            <a:ext cx="3526523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700" dirty="0"/>
              <a:t>Es un </a:t>
            </a:r>
            <a:r>
              <a:rPr lang="en-US" sz="1700" dirty="0" err="1"/>
              <a:t>derivado</a:t>
            </a:r>
            <a:r>
              <a:rPr lang="en-US" sz="1700" dirty="0"/>
              <a:t> de la </a:t>
            </a:r>
            <a:r>
              <a:rPr lang="en-US" sz="1700" dirty="0" err="1"/>
              <a:t>morfina</a:t>
            </a:r>
            <a:r>
              <a:rPr lang="en-US" sz="1700" dirty="0"/>
              <a:t>, </a:t>
            </a:r>
            <a:r>
              <a:rPr lang="en-US" sz="1700" dirty="0" err="1"/>
              <a:t>una</a:t>
            </a:r>
            <a:r>
              <a:rPr lang="en-US" sz="1700" dirty="0"/>
              <a:t> </a:t>
            </a:r>
            <a:r>
              <a:rPr lang="en-US" sz="1700" dirty="0" err="1"/>
              <a:t>droga</a:t>
            </a:r>
            <a:r>
              <a:rPr lang="en-US" sz="1700" dirty="0"/>
              <a:t> </a:t>
            </a:r>
            <a:r>
              <a:rPr lang="en-US" sz="1700" dirty="0" err="1"/>
              <a:t>semisintética</a:t>
            </a:r>
            <a:r>
              <a:rPr lang="en-US" sz="1700" dirty="0"/>
              <a:t>, </a:t>
            </a:r>
            <a:r>
              <a:rPr lang="en-US" sz="1700" dirty="0" err="1"/>
              <a:t>originada</a:t>
            </a:r>
            <a:r>
              <a:rPr lang="en-US" sz="1700" dirty="0"/>
              <a:t> a </a:t>
            </a:r>
            <a:r>
              <a:rPr lang="en-US" sz="1700" dirty="0" err="1"/>
              <a:t>partir</a:t>
            </a:r>
            <a:r>
              <a:rPr lang="en-US" sz="1700" dirty="0"/>
              <a:t> de la </a:t>
            </a:r>
            <a:r>
              <a:rPr lang="en-US" sz="1700" dirty="0" err="1"/>
              <a:t>adormidera</a:t>
            </a:r>
            <a:r>
              <a:rPr lang="en-US" sz="1700" dirty="0"/>
              <a:t>, de la que se </a:t>
            </a:r>
            <a:r>
              <a:rPr lang="en-US" sz="1700" dirty="0" err="1"/>
              <a:t>extrae</a:t>
            </a:r>
            <a:r>
              <a:rPr lang="en-US" sz="1700" dirty="0"/>
              <a:t> </a:t>
            </a:r>
            <a:r>
              <a:rPr lang="en-US" sz="1700" dirty="0" err="1"/>
              <a:t>el</a:t>
            </a:r>
            <a:r>
              <a:rPr lang="en-US" sz="1700" dirty="0"/>
              <a:t> </a:t>
            </a:r>
            <a:r>
              <a:rPr lang="en-US" sz="1700" dirty="0" err="1"/>
              <a:t>opio</a:t>
            </a:r>
            <a:r>
              <a:rPr lang="en-US" sz="1700" dirty="0"/>
              <a:t>. </a:t>
            </a:r>
            <a:r>
              <a:rPr lang="en-US" sz="1700" dirty="0" err="1"/>
              <a:t>Actualmente</a:t>
            </a:r>
            <a:r>
              <a:rPr lang="en-US" sz="1700" dirty="0"/>
              <a:t> la </a:t>
            </a:r>
            <a:r>
              <a:rPr lang="en-US" sz="1700" dirty="0" err="1"/>
              <a:t>mayoría</a:t>
            </a:r>
            <a:r>
              <a:rPr lang="en-US" sz="1700" dirty="0"/>
              <a:t> de </a:t>
            </a:r>
            <a:r>
              <a:rPr lang="en-US" sz="1700" dirty="0" err="1"/>
              <a:t>adictos</a:t>
            </a:r>
            <a:r>
              <a:rPr lang="en-US" sz="1700" dirty="0"/>
              <a:t> a </a:t>
            </a:r>
            <a:r>
              <a:rPr lang="en-US" sz="1700" dirty="0" err="1"/>
              <a:t>opiodes</a:t>
            </a:r>
            <a:r>
              <a:rPr lang="en-US" sz="1700" dirty="0"/>
              <a:t> la </a:t>
            </a:r>
            <a:r>
              <a:rPr lang="en-US" sz="1700" dirty="0" err="1"/>
              <a:t>consumen</a:t>
            </a:r>
            <a:r>
              <a:rPr lang="en-US" sz="1700" dirty="0"/>
              <a:t>.</a:t>
            </a:r>
          </a:p>
          <a:p>
            <a:pPr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700" dirty="0"/>
              <a:t>Se </a:t>
            </a:r>
            <a:r>
              <a:rPr lang="en-US" sz="1700" dirty="0" err="1"/>
              <a:t>caracteriza</a:t>
            </a:r>
            <a:r>
              <a:rPr lang="en-US" sz="1700" dirty="0"/>
              <a:t> </a:t>
            </a:r>
            <a:r>
              <a:rPr lang="en-US" sz="1700" dirty="0" err="1"/>
              <a:t>por</a:t>
            </a:r>
            <a:r>
              <a:rPr lang="en-US" sz="1700" dirty="0"/>
              <a:t> </a:t>
            </a:r>
            <a:r>
              <a:rPr lang="en-US" sz="1700" dirty="0" err="1"/>
              <a:t>producir</a:t>
            </a:r>
            <a:r>
              <a:rPr lang="en-US" sz="1700" dirty="0"/>
              <a:t> </a:t>
            </a:r>
            <a:r>
              <a:rPr lang="en-US" sz="1700" dirty="0" err="1"/>
              <a:t>dependencia</a:t>
            </a:r>
            <a:r>
              <a:rPr lang="en-US" sz="1700" dirty="0"/>
              <a:t> </a:t>
            </a:r>
            <a:r>
              <a:rPr lang="en-US" sz="1700" dirty="0" err="1"/>
              <a:t>psicológica</a:t>
            </a:r>
            <a:r>
              <a:rPr lang="en-US" sz="1700" dirty="0"/>
              <a:t> y </a:t>
            </a:r>
            <a:r>
              <a:rPr lang="en-US" sz="1700" dirty="0" err="1"/>
              <a:t>física</a:t>
            </a:r>
            <a:r>
              <a:rPr lang="en-US" sz="1700" dirty="0"/>
              <a:t> </a:t>
            </a:r>
            <a:r>
              <a:rPr lang="en-US" sz="1700" dirty="0" err="1"/>
              <a:t>intensa</a:t>
            </a:r>
            <a:r>
              <a:rPr lang="en-US" sz="1700" dirty="0"/>
              <a:t> a un </a:t>
            </a:r>
            <a:r>
              <a:rPr lang="en-US" sz="1700" dirty="0" err="1"/>
              <a:t>ritmo</a:t>
            </a:r>
            <a:r>
              <a:rPr lang="en-US" sz="1700" dirty="0"/>
              <a:t> </a:t>
            </a:r>
            <a:r>
              <a:rPr lang="en-US" sz="1700" dirty="0" err="1"/>
              <a:t>muy</a:t>
            </a:r>
            <a:r>
              <a:rPr lang="en-US" sz="1700" dirty="0"/>
              <a:t> </a:t>
            </a:r>
            <a:r>
              <a:rPr lang="en-US" sz="1700" dirty="0" err="1"/>
              <a:t>acelerado</a:t>
            </a:r>
            <a:r>
              <a:rPr lang="en-US" sz="1700" dirty="0"/>
              <a:t>. </a:t>
            </a:r>
          </a:p>
          <a:p>
            <a:pPr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700" dirty="0" err="1"/>
              <a:t>Actualmente</a:t>
            </a:r>
            <a:r>
              <a:rPr lang="en-US" sz="1700" dirty="0"/>
              <a:t> es </a:t>
            </a:r>
            <a:r>
              <a:rPr lang="en-US" sz="1700" dirty="0" err="1"/>
              <a:t>considerada</a:t>
            </a:r>
            <a:r>
              <a:rPr lang="en-US" sz="1700" dirty="0"/>
              <a:t> de las </a:t>
            </a:r>
            <a:r>
              <a:rPr lang="en-US" sz="1700" dirty="0" err="1"/>
              <a:t>drogas</a:t>
            </a:r>
            <a:r>
              <a:rPr lang="en-US" sz="1700" dirty="0"/>
              <a:t> </a:t>
            </a:r>
            <a:r>
              <a:rPr lang="en-US" sz="1700" dirty="0" err="1"/>
              <a:t>más</a:t>
            </a:r>
            <a:r>
              <a:rPr lang="en-US" sz="1700" dirty="0"/>
              <a:t> </a:t>
            </a:r>
            <a:r>
              <a:rPr lang="en-US" sz="1700" dirty="0" err="1"/>
              <a:t>adictivas</a:t>
            </a:r>
            <a:r>
              <a:rPr lang="en-US" sz="1700" dirty="0"/>
              <a:t>. </a:t>
            </a:r>
          </a:p>
          <a:p>
            <a:pPr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 sz="1700" dirty="0"/>
          </a:p>
          <a:p>
            <a:pPr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grpSp>
        <p:nvGrpSpPr>
          <p:cNvPr id="2061" name="Group 2060">
            <a:extLst>
              <a:ext uri="{FF2B5EF4-FFF2-40B4-BE49-F238E27FC236}">
                <a16:creationId xmlns:a16="http://schemas.microsoft.com/office/drawing/2014/main" id="{82188758-E18A-4CE5-9D03-F4BF5D887C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46003" y="583365"/>
            <a:chExt cx="6091790" cy="5181928"/>
          </a:xfrm>
        </p:grpSpPr>
        <p:sp>
          <p:nvSpPr>
            <p:cNvPr id="2062" name="Rectangle 2061">
              <a:extLst>
                <a:ext uri="{FF2B5EF4-FFF2-40B4-BE49-F238E27FC236}">
                  <a16:creationId xmlns:a16="http://schemas.microsoft.com/office/drawing/2014/main" id="{821513DD-C15F-4381-AEA6-ED9E5E218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46003" y="583365"/>
              <a:ext cx="609179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3" name="Rectangle 2062">
              <a:extLst>
                <a:ext uri="{FF2B5EF4-FFF2-40B4-BE49-F238E27FC236}">
                  <a16:creationId xmlns:a16="http://schemas.microsoft.com/office/drawing/2014/main" id="{CED2DE01-7F43-4858-85FC-27022DA78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64828" y="915807"/>
              <a:ext cx="54617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50" name="Picture 2" descr="Qué es la heroína y qué efectos produce? - Centro Desintoxicación CTV Tiétar">
            <a:extLst>
              <a:ext uri="{FF2B5EF4-FFF2-40B4-BE49-F238E27FC236}">
                <a16:creationId xmlns:a16="http://schemas.microsoft.com/office/drawing/2014/main" id="{E0A5D7E9-0DBB-F74F-9D4E-ECB8AA28FD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75" r="30910" b="-1"/>
          <a:stretch/>
        </p:blipFill>
        <p:spPr bwMode="auto">
          <a:xfrm>
            <a:off x="6093926" y="1116345"/>
            <a:ext cx="4821551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5" name="Picture 2064">
            <a:extLst>
              <a:ext uri="{FF2B5EF4-FFF2-40B4-BE49-F238E27FC236}">
                <a16:creationId xmlns:a16="http://schemas.microsoft.com/office/drawing/2014/main" id="{D42F4933-2ECF-4EE5-BCE4-F19E3CA609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67" name="Straight Connector 2066">
            <a:extLst>
              <a:ext uri="{FF2B5EF4-FFF2-40B4-BE49-F238E27FC236}">
                <a16:creationId xmlns:a16="http://schemas.microsoft.com/office/drawing/2014/main" id="{C6FAC23C-014D-4AC5-AD1B-36F7D0E7EF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0100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3193BA5C-B8F3-4972-BA54-014C48FAF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81" name="Straight Connector 3080">
            <a:extLst>
              <a:ext uri="{FF2B5EF4-FFF2-40B4-BE49-F238E27FC236}">
                <a16:creationId xmlns:a16="http://schemas.microsoft.com/office/drawing/2014/main" id="{D7162BAB-C25E-4CE9-B87C-F118DC7E7C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FB9BCB5B-3D0E-944E-BA1A-A96526FEE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3530157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Codeína </a:t>
            </a:r>
          </a:p>
        </p:txBody>
      </p:sp>
      <p:sp>
        <p:nvSpPr>
          <p:cNvPr id="3083" name="Rectangle 3082">
            <a:extLst>
              <a:ext uri="{FF2B5EF4-FFF2-40B4-BE49-F238E27FC236}">
                <a16:creationId xmlns:a16="http://schemas.microsoft.com/office/drawing/2014/main" id="{05B93327-222A-4DAC-9163-371BF44CD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7662910-8D38-2F41-980E-7EEF7845823F}"/>
              </a:ext>
            </a:extLst>
          </p:cNvPr>
          <p:cNvSpPr txBox="1"/>
          <p:nvPr/>
        </p:nvSpPr>
        <p:spPr>
          <a:xfrm>
            <a:off x="1451581" y="2015732"/>
            <a:ext cx="3526523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/>
              <a:t>Sustancia extraída del opio, pertenece a la misma “familia”; se emplea en medicina como analgésico, narcótico, y para calmar tos y diarrea. Ingerida en dosis altas resulta adictiva.</a:t>
            </a:r>
          </a:p>
          <a:p>
            <a:pPr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/>
          </a:p>
          <a:p>
            <a:pPr indent="-228600">
              <a:lnSpc>
                <a:spcPct val="12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/>
          </a:p>
        </p:txBody>
      </p:sp>
      <p:grpSp>
        <p:nvGrpSpPr>
          <p:cNvPr id="3085" name="Group 3084">
            <a:extLst>
              <a:ext uri="{FF2B5EF4-FFF2-40B4-BE49-F238E27FC236}">
                <a16:creationId xmlns:a16="http://schemas.microsoft.com/office/drawing/2014/main" id="{14EE34E3-F117-4487-8ACF-33DA65FA1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60131" y="482171"/>
            <a:chExt cx="6091791" cy="5149101"/>
          </a:xfrm>
        </p:grpSpPr>
        <p:sp>
          <p:nvSpPr>
            <p:cNvPr id="3086" name="Rectangle 3085">
              <a:extLst>
                <a:ext uri="{FF2B5EF4-FFF2-40B4-BE49-F238E27FC236}">
                  <a16:creationId xmlns:a16="http://schemas.microsoft.com/office/drawing/2014/main" id="{39ACC02C-6424-4165-93C4-E83C8E81D4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60131" y="482171"/>
              <a:ext cx="6091791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7" name="Rectangle 3086">
              <a:extLst>
                <a:ext uri="{FF2B5EF4-FFF2-40B4-BE49-F238E27FC236}">
                  <a16:creationId xmlns:a16="http://schemas.microsoft.com/office/drawing/2014/main" id="{C182CB9C-C978-4C9B-9AAD-8B1341897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78956" y="812507"/>
              <a:ext cx="5461780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89" name="Rectangle 3088">
            <a:extLst>
              <a:ext uri="{FF2B5EF4-FFF2-40B4-BE49-F238E27FC236}">
                <a16:creationId xmlns:a16="http://schemas.microsoft.com/office/drawing/2014/main" id="{56388820-A63D-463C-9DBC-060A5ABE3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42379" y="977965"/>
            <a:ext cx="5134631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Purple drank&amp;#39;: la droga casera hecha de codeína y &amp;#39;Sprite&amp;#39;">
            <a:extLst>
              <a:ext uri="{FF2B5EF4-FFF2-40B4-BE49-F238E27FC236}">
                <a16:creationId xmlns:a16="http://schemas.microsoft.com/office/drawing/2014/main" id="{18CCF8B4-CAFB-0347-A0C2-D869C8C898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24" r="14668"/>
          <a:stretch/>
        </p:blipFill>
        <p:spPr bwMode="auto">
          <a:xfrm>
            <a:off x="6823930" y="1116345"/>
            <a:ext cx="3361542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1" name="Picture 3090">
            <a:extLst>
              <a:ext uri="{FF2B5EF4-FFF2-40B4-BE49-F238E27FC236}">
                <a16:creationId xmlns:a16="http://schemas.microsoft.com/office/drawing/2014/main" id="{C04ED70F-D6FD-4EB1-A171-D30F885FE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093" name="Straight Connector 3092">
            <a:extLst>
              <a:ext uri="{FF2B5EF4-FFF2-40B4-BE49-F238E27FC236}">
                <a16:creationId xmlns:a16="http://schemas.microsoft.com/office/drawing/2014/main" id="{DA26CAE9-74C4-4EDD-8A80-77F79EAA8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4857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777C4E-17A7-1E41-9855-19DFF014B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Demerol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61647A6-F2A6-224E-9D9A-D33AAAA1840B}"/>
              </a:ext>
            </a:extLst>
          </p:cNvPr>
          <p:cNvSpPr txBox="1"/>
          <p:nvPr/>
        </p:nvSpPr>
        <p:spPr>
          <a:xfrm>
            <a:off x="838200" y="1690688"/>
            <a:ext cx="10515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Medicamento que se usa para tratar el dolor que va de moderado a grave. </a:t>
            </a:r>
          </a:p>
          <a:p>
            <a:r>
              <a:rPr lang="es-MX" dirty="0"/>
              <a:t>Se une a los receptores de opioides del sistema nervioso central. Demerol es un </a:t>
            </a:r>
          </a:p>
          <a:p>
            <a:r>
              <a:rPr lang="es-MX" dirty="0"/>
              <a:t>tipo de analgésico y un tipo de opioide, se utiliza para aliviar dolores intensos. </a:t>
            </a:r>
          </a:p>
          <a:p>
            <a:r>
              <a:rPr lang="es-MX" dirty="0"/>
              <a:t>En los hospitales se usa en pacientes que se han sometido a una operación compleja, como terapia paliativa en personas con cáncer.</a:t>
            </a:r>
          </a:p>
          <a:p>
            <a:endParaRPr lang="es-MX" dirty="0"/>
          </a:p>
          <a:p>
            <a:endParaRPr lang="es-MX" dirty="0"/>
          </a:p>
          <a:p>
            <a:endParaRPr lang="es-ES_tradnl" dirty="0"/>
          </a:p>
        </p:txBody>
      </p:sp>
      <p:sp>
        <p:nvSpPr>
          <p:cNvPr id="11" name="Rectangle 13">
            <a:extLst>
              <a:ext uri="{FF2B5EF4-FFF2-40B4-BE49-F238E27FC236}">
                <a16:creationId xmlns:a16="http://schemas.microsoft.com/office/drawing/2014/main" id="{05D8C4AB-DE76-D844-9E41-8A76999CA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092170"/>
            <a:ext cx="105156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Tiene menos efectos secundarios, menos </a:t>
            </a:r>
            <a:r>
              <a:rPr lang="es-MX" altLang="es-MX" dirty="0"/>
              <a:t> 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riesgo de </a:t>
            </a:r>
            <a:r>
              <a:rPr kumimoji="0" lang="es-MX" altLang="es-MX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adicción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que la morfina; se toma en pastillas, </a:t>
            </a:r>
            <a:r>
              <a:rPr kumimoji="0" lang="es-MX" altLang="es-MX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más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s-MX" altLang="es-MX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fáciles</a:t>
            </a: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de administrar.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4104" name="Picture 8" descr="Demerol Use, Abuse, and Addiction - The Cabin Chiang Mai">
            <a:extLst>
              <a:ext uri="{FF2B5EF4-FFF2-40B4-BE49-F238E27FC236}">
                <a16:creationId xmlns:a16="http://schemas.microsoft.com/office/drawing/2014/main" id="{6AA675D4-9297-7A4C-B115-C91218B588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034" y="4015500"/>
            <a:ext cx="4939931" cy="2680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7466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7" name="Rectangle 5126">
            <a:extLst>
              <a:ext uri="{FF2B5EF4-FFF2-40B4-BE49-F238E27FC236}">
                <a16:creationId xmlns:a16="http://schemas.microsoft.com/office/drawing/2014/main" id="{3193BA5C-B8F3-4972-BA54-014C48FAF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29" name="Straight Connector 5128">
            <a:extLst>
              <a:ext uri="{FF2B5EF4-FFF2-40B4-BE49-F238E27FC236}">
                <a16:creationId xmlns:a16="http://schemas.microsoft.com/office/drawing/2014/main" id="{D7162BAB-C25E-4CE9-B87C-F118DC7E7C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08B24805-FC14-3844-AB52-AD1CDCC27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3530157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Metadona</a:t>
            </a:r>
          </a:p>
        </p:txBody>
      </p:sp>
      <p:sp>
        <p:nvSpPr>
          <p:cNvPr id="5131" name="Rectangle 5130">
            <a:extLst>
              <a:ext uri="{FF2B5EF4-FFF2-40B4-BE49-F238E27FC236}">
                <a16:creationId xmlns:a16="http://schemas.microsoft.com/office/drawing/2014/main" id="{05B93327-222A-4DAC-9163-371BF44CD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EC7EDD3-D9ED-5D46-BCC0-7611C8BFB01D}"/>
              </a:ext>
            </a:extLst>
          </p:cNvPr>
          <p:cNvSpPr txBox="1"/>
          <p:nvPr/>
        </p:nvSpPr>
        <p:spPr>
          <a:xfrm>
            <a:off x="1451581" y="2015732"/>
            <a:ext cx="3526523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700"/>
              <a:t>Analgésico opioide sintético de acción prolongada utilizado en programas de tratamiento de desintoxicación de droga, se utiliza principalmente para tratar la adicción a la heroína. Medicamento utilizado tanto para aliviar el dolor, como para ayudar a tratar la dependencia de opiáceos.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700"/>
              <a:t>Al parecer también puede causar euforia.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 sz="1700"/>
          </a:p>
        </p:txBody>
      </p:sp>
      <p:grpSp>
        <p:nvGrpSpPr>
          <p:cNvPr id="5133" name="Group 5132">
            <a:extLst>
              <a:ext uri="{FF2B5EF4-FFF2-40B4-BE49-F238E27FC236}">
                <a16:creationId xmlns:a16="http://schemas.microsoft.com/office/drawing/2014/main" id="{14EE34E3-F117-4487-8ACF-33DA65FA11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60131" y="482171"/>
            <a:chExt cx="6091791" cy="5149101"/>
          </a:xfrm>
        </p:grpSpPr>
        <p:sp>
          <p:nvSpPr>
            <p:cNvPr id="5134" name="Rectangle 5133">
              <a:extLst>
                <a:ext uri="{FF2B5EF4-FFF2-40B4-BE49-F238E27FC236}">
                  <a16:creationId xmlns:a16="http://schemas.microsoft.com/office/drawing/2014/main" id="{39ACC02C-6424-4165-93C4-E83C8E81D4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60131" y="482171"/>
              <a:ext cx="6091791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5" name="Rectangle 5134">
              <a:extLst>
                <a:ext uri="{FF2B5EF4-FFF2-40B4-BE49-F238E27FC236}">
                  <a16:creationId xmlns:a16="http://schemas.microsoft.com/office/drawing/2014/main" id="{C182CB9C-C978-4C9B-9AAD-8B13418975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78956" y="812507"/>
              <a:ext cx="5461780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37" name="Rectangle 5136">
            <a:extLst>
              <a:ext uri="{FF2B5EF4-FFF2-40B4-BE49-F238E27FC236}">
                <a16:creationId xmlns:a16="http://schemas.microsoft.com/office/drawing/2014/main" id="{56388820-A63D-463C-9DBC-060A5ABE33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42379" y="977965"/>
            <a:ext cx="5134631" cy="4135339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Metadona">
            <a:extLst>
              <a:ext uri="{FF2B5EF4-FFF2-40B4-BE49-F238E27FC236}">
                <a16:creationId xmlns:a16="http://schemas.microsoft.com/office/drawing/2014/main" id="{F8447D85-947C-F643-8B6F-33412F1568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6093926" y="1693370"/>
            <a:ext cx="4821551" cy="2712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9" name="Picture 5138">
            <a:extLst>
              <a:ext uri="{FF2B5EF4-FFF2-40B4-BE49-F238E27FC236}">
                <a16:creationId xmlns:a16="http://schemas.microsoft.com/office/drawing/2014/main" id="{C04ED70F-D6FD-4EB1-A171-D30F885FE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5141" name="Straight Connector 5140">
            <a:extLst>
              <a:ext uri="{FF2B5EF4-FFF2-40B4-BE49-F238E27FC236}">
                <a16:creationId xmlns:a16="http://schemas.microsoft.com/office/drawing/2014/main" id="{DA26CAE9-74C4-4EDD-8A80-77F79EAA8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540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5BB14454-D00C-4958-BB39-F5F9F3ACD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3" name="Straight Connector 1032">
            <a:extLst>
              <a:ext uri="{FF2B5EF4-FFF2-40B4-BE49-F238E27FC236}">
                <a16:creationId xmlns:a16="http://schemas.microsoft.com/office/drawing/2014/main" id="{28A657A7-C4E5-425B-98FA-BB817FF7B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8029" y="1847088"/>
            <a:ext cx="352036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5EBF5BA0-365E-2B4D-9134-03C7EA748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18030" y="804520"/>
            <a:ext cx="3520367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Sedantes</a:t>
            </a: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A1084370-0E70-4003-9787-3490FCC20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pSp>
        <p:nvGrpSpPr>
          <p:cNvPr id="1037" name="Group 1036">
            <a:extLst>
              <a:ext uri="{FF2B5EF4-FFF2-40B4-BE49-F238E27FC236}">
                <a16:creationId xmlns:a16="http://schemas.microsoft.com/office/drawing/2014/main" id="{2B7C66D2-22E8-4E8F-829B-050BFA7C86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7" y="482171"/>
            <a:ext cx="6104331" cy="5149101"/>
            <a:chOff x="7463259" y="583365"/>
            <a:chExt cx="6104330" cy="5181928"/>
          </a:xfrm>
        </p:grpSpPr>
        <p:sp>
          <p:nvSpPr>
            <p:cNvPr id="1038" name="Rectangle 1037">
              <a:extLst>
                <a:ext uri="{FF2B5EF4-FFF2-40B4-BE49-F238E27FC236}">
                  <a16:creationId xmlns:a16="http://schemas.microsoft.com/office/drawing/2014/main" id="{F0B78D6F-1F61-4DBB-8F5A-934BB850D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610433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9" name="Rectangle 1038">
              <a:extLst>
                <a:ext uri="{FF2B5EF4-FFF2-40B4-BE49-F238E27FC236}">
                  <a16:creationId xmlns:a16="http://schemas.microsoft.com/office/drawing/2014/main" id="{23EA261D-1F8C-4BE5-8586-3C1CC5CE80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5471354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sedantes | Linea Vital">
            <a:extLst>
              <a:ext uri="{FF2B5EF4-FFF2-40B4-BE49-F238E27FC236}">
                <a16:creationId xmlns:a16="http://schemas.microsoft.com/office/drawing/2014/main" id="{ADE42672-F2A7-CE4C-8C0A-8DEEF443F2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439" b="2"/>
          <a:stretch/>
        </p:blipFill>
        <p:spPr bwMode="auto">
          <a:xfrm>
            <a:off x="1271223" y="1116345"/>
            <a:ext cx="4825148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F791D552-FD40-B24E-84F0-096131CD4276}"/>
              </a:ext>
            </a:extLst>
          </p:cNvPr>
          <p:cNvSpPr txBox="1"/>
          <p:nvPr/>
        </p:nvSpPr>
        <p:spPr>
          <a:xfrm>
            <a:off x="7218029" y="2015732"/>
            <a:ext cx="3520368" cy="345061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100"/>
              <a:t>Son drogas sintéticas de prescripción médica que provocan sueño o calma. Están clasificados como depresores del sistema nervioso central. Cuando se consumen, la respiración y el corazón funcionan más despacio. Si funcionan demasiado lentamente, la persona pierde el conocimiento y puede entrar en coma o morir. 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1100"/>
              <a:t>Una persona que abusa de sedantes se vera con somnolencia, hablará lentamente y con dificultad. No será capaz de concentrarse y será propensa a tener falta de coordinación y mala memoria. Puede sentirse mareado. Es probable que tenga la respiración lenta, y lo mismo ocurrirá con el ritmo cardiaco. Su presionar arterial estará baja.</a:t>
            </a:r>
          </a:p>
          <a:p>
            <a:pPr indent="-228600">
              <a:lnSpc>
                <a:spcPct val="110000"/>
              </a:lnSpc>
              <a:spcAft>
                <a:spcPts val="60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endParaRPr lang="en-US" sz="1100"/>
          </a:p>
        </p:txBody>
      </p:sp>
      <p:pic>
        <p:nvPicPr>
          <p:cNvPr id="1041" name="Picture 1040">
            <a:extLst>
              <a:ext uri="{FF2B5EF4-FFF2-40B4-BE49-F238E27FC236}">
                <a16:creationId xmlns:a16="http://schemas.microsoft.com/office/drawing/2014/main" id="{3635D2BC-4EDA-4A3E-83BF-035608099B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043" name="Straight Connector 1042">
            <a:extLst>
              <a:ext uri="{FF2B5EF4-FFF2-40B4-BE49-F238E27FC236}">
                <a16:creationId xmlns:a16="http://schemas.microsoft.com/office/drawing/2014/main" id="{A3C86EB9-7FA9-42F7-B348-A7FD17436A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431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E54D0D-940F-4444-B4FF-F8206540D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s-ES_tradnl" dirty="0"/>
              <a:t>Gracias por su atención </a:t>
            </a:r>
          </a:p>
        </p:txBody>
      </p:sp>
    </p:spTree>
    <p:extLst>
      <p:ext uri="{BB962C8B-B14F-4D97-AF65-F5344CB8AC3E}">
        <p14:creationId xmlns:p14="http://schemas.microsoft.com/office/powerpoint/2010/main" val="3150466936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RegularSeed_2SEEDS">
      <a:dk1>
        <a:srgbClr val="000000"/>
      </a:dk1>
      <a:lt1>
        <a:srgbClr val="FFFFFF"/>
      </a:lt1>
      <a:dk2>
        <a:srgbClr val="1C2F31"/>
      </a:dk2>
      <a:lt2>
        <a:srgbClr val="F0F1F3"/>
      </a:lt2>
      <a:accent1>
        <a:srgbClr val="B1833B"/>
      </a:accent1>
      <a:accent2>
        <a:srgbClr val="C3644D"/>
      </a:accent2>
      <a:accent3>
        <a:srgbClr val="A3A541"/>
      </a:accent3>
      <a:accent4>
        <a:srgbClr val="3BB1AB"/>
      </a:accent4>
      <a:accent5>
        <a:srgbClr val="4D98C3"/>
      </a:accent5>
      <a:accent6>
        <a:srgbClr val="3B55B1"/>
      </a:accent6>
      <a:hlink>
        <a:srgbClr val="4475C0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490</Words>
  <Application>Microsoft Office PowerPoint</Application>
  <PresentationFormat>Panorámica</PresentationFormat>
  <Paragraphs>33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Arial</vt:lpstr>
      <vt:lpstr>Calibri</vt:lpstr>
      <vt:lpstr>Century Gothic</vt:lpstr>
      <vt:lpstr>Elephant</vt:lpstr>
      <vt:lpstr>Gill Sans MT</vt:lpstr>
      <vt:lpstr>Tw Cen MT</vt:lpstr>
      <vt:lpstr>BrushVTI</vt:lpstr>
      <vt:lpstr>Galería</vt:lpstr>
      <vt:lpstr>Tema: Opiáceos y Sedentes</vt:lpstr>
      <vt:lpstr>Opiáceos </vt:lpstr>
      <vt:lpstr>Morfina</vt:lpstr>
      <vt:lpstr>Heroína </vt:lpstr>
      <vt:lpstr>Codeína </vt:lpstr>
      <vt:lpstr>Demerol</vt:lpstr>
      <vt:lpstr>Metadona</vt:lpstr>
      <vt:lpstr>Sedantes</vt:lpstr>
      <vt:lpstr>Gracias por su atención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7. Opiáceos y sedantes</dc:title>
  <dc:creator>Martha Montiel</dc:creator>
  <cp:lastModifiedBy>Héctor</cp:lastModifiedBy>
  <cp:revision>6</cp:revision>
  <dcterms:created xsi:type="dcterms:W3CDTF">2021-11-30T00:30:59Z</dcterms:created>
  <dcterms:modified xsi:type="dcterms:W3CDTF">2022-10-25T17:41:44Z</dcterms:modified>
</cp:coreProperties>
</file>